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8" r:id="rId4"/>
    <p:sldId id="266" r:id="rId5"/>
    <p:sldId id="261" r:id="rId6"/>
    <p:sldId id="262" r:id="rId7"/>
    <p:sldId id="263" r:id="rId8"/>
    <p:sldId id="264" r:id="rId9"/>
    <p:sldId id="265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FB97522-2BFA-4D30-96A2-464F1372BDA1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FF7822A-3654-40E1-93A4-4BE17A8B1A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97522-2BFA-4D30-96A2-464F1372BDA1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822A-3654-40E1-93A4-4BE17A8B1A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97522-2BFA-4D30-96A2-464F1372BDA1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822A-3654-40E1-93A4-4BE17A8B1A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FB97522-2BFA-4D30-96A2-464F1372BDA1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822A-3654-40E1-93A4-4BE17A8B1A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FB97522-2BFA-4D30-96A2-464F1372BDA1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FF7822A-3654-40E1-93A4-4BE17A8B1A12}" type="slidenum">
              <a:rPr lang="en-AU" smtClean="0"/>
              <a:pPr/>
              <a:t>‹#›</a:t>
            </a:fld>
            <a:endParaRPr lang="en-AU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FB97522-2BFA-4D30-96A2-464F1372BDA1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FF7822A-3654-40E1-93A4-4BE17A8B1A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FB97522-2BFA-4D30-96A2-464F1372BDA1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FF7822A-3654-40E1-93A4-4BE17A8B1A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97522-2BFA-4D30-96A2-464F1372BDA1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822A-3654-40E1-93A4-4BE17A8B1A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FB97522-2BFA-4D30-96A2-464F1372BDA1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FF7822A-3654-40E1-93A4-4BE17A8B1A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FB97522-2BFA-4D30-96A2-464F1372BDA1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FF7822A-3654-40E1-93A4-4BE17A8B1A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FB97522-2BFA-4D30-96A2-464F1372BDA1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FF7822A-3654-40E1-93A4-4BE17A8B1A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FB97522-2BFA-4D30-96A2-464F1372BDA1}" type="datetimeFigureOut">
              <a:rPr lang="en-US" smtClean="0"/>
              <a:pPr/>
              <a:t>5/25/2009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FF7822A-3654-40E1-93A4-4BE17A8B1A1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AU" dirty="0" smtClean="0"/>
              <a:t>OWNERSHIP OF INFORMATION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2786058"/>
            <a:ext cx="8062912" cy="1752600"/>
          </a:xfrm>
        </p:spPr>
        <p:txBody>
          <a:bodyPr/>
          <a:lstStyle/>
          <a:p>
            <a:r>
              <a:rPr lang="en-AU" dirty="0" smtClean="0"/>
              <a:t>Dennis, </a:t>
            </a:r>
            <a:r>
              <a:rPr lang="en-AU" dirty="0" smtClean="0"/>
              <a:t>Tito and </a:t>
            </a:r>
            <a:r>
              <a:rPr lang="en-AU" dirty="0" smtClean="0"/>
              <a:t>Danilo</a:t>
            </a:r>
            <a:endParaRPr lang="en-AU" dirty="0"/>
          </a:p>
        </p:txBody>
      </p:sp>
      <p:pic>
        <p:nvPicPr>
          <p:cNvPr id="10242" name="Picture 2" descr="http://www.freewaregenius.com/wp-content/uploads/2008/12/list1-screensho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928934"/>
            <a:ext cx="3403457" cy="31591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Software Privacy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Software privacy is the unauthorised and illegal duplication of copyrighted software. Software privacy is by far the most common form of software theft.</a:t>
            </a:r>
          </a:p>
          <a:p>
            <a:r>
              <a:rPr lang="en-AU" dirty="0" smtClean="0"/>
              <a:t>Usually uses are permitted to:</a:t>
            </a:r>
          </a:p>
          <a:p>
            <a:pPr marL="578358" indent="-514350">
              <a:buFont typeface="+mj-lt"/>
              <a:buAutoNum type="arabicPeriod"/>
            </a:pPr>
            <a:r>
              <a:rPr lang="en-AU" dirty="0" smtClean="0"/>
              <a:t>Install the software on only 1 computer.</a:t>
            </a:r>
          </a:p>
          <a:p>
            <a:pPr marL="578358" indent="-514350">
              <a:buFont typeface="+mj-lt"/>
              <a:buAutoNum type="arabicPeriod"/>
            </a:pPr>
            <a:r>
              <a:rPr lang="en-AU" dirty="0" smtClean="0"/>
              <a:t>Make 1 copy for backup</a:t>
            </a:r>
          </a:p>
          <a:p>
            <a:pPr marL="578358" indent="-514350">
              <a:buFont typeface="+mj-lt"/>
              <a:buAutoNum type="arabicPeriod"/>
            </a:pPr>
            <a:r>
              <a:rPr lang="en-AU" dirty="0" smtClean="0"/>
              <a:t>Rent or lease a software</a:t>
            </a:r>
          </a:p>
          <a:p>
            <a:pPr marL="578358" indent="-514350">
              <a:buFont typeface="+mj-lt"/>
              <a:buAutoNum type="arabicPeriod"/>
            </a:pPr>
            <a:r>
              <a:rPr lang="en-AU" dirty="0" smtClean="0"/>
              <a:t>Export the software</a:t>
            </a:r>
          </a:p>
          <a:p>
            <a:pPr marL="578358" indent="-514350">
              <a:buFont typeface="+mj-lt"/>
              <a:buAutoNum type="arabicPeriod"/>
            </a:pP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PURPOSE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Provide a basis for determining who in the organization should control access to a particular item of information.</a:t>
            </a:r>
          </a:p>
          <a:p>
            <a:endParaRPr lang="en-AU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med" advTm="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Intellectual Property Rights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A copyright on a work gives authors and artists exclusive rights to duplicate published and sell their material.</a:t>
            </a:r>
          </a:p>
          <a:p>
            <a:r>
              <a:rPr lang="en-AU" dirty="0" smtClean="0"/>
              <a:t>Common infringements of copyright are software privacy and unauthorised downloading of music.</a:t>
            </a:r>
          </a:p>
          <a:p>
            <a:r>
              <a:rPr lang="en-AU" dirty="0" smtClean="0"/>
              <a:t>Some uses of copyrighted material are not so clear cut with respect to the law because copyright law also gives the public fair use of copyrighted material. </a:t>
            </a:r>
            <a:endParaRPr lang="en-AU" dirty="0"/>
          </a:p>
        </p:txBody>
      </p:sp>
    </p:spTree>
  </p:cSld>
  <p:clrMapOvr>
    <a:masterClrMapping/>
  </p:clrMapOvr>
  <p:transition advTm="0"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1659989"/>
            <a:ext cx="3857652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u="sng" dirty="0" smtClean="0"/>
              <a:t>Advantages</a:t>
            </a:r>
          </a:p>
          <a:p>
            <a:endParaRPr lang="en-AU" dirty="0"/>
          </a:p>
          <a:p>
            <a:pPr>
              <a:buFont typeface="Arial" pitchFamily="34" charset="0"/>
              <a:buChar char="•"/>
            </a:pPr>
            <a:r>
              <a:rPr lang="en-AU" sz="2400" dirty="0" smtClean="0"/>
              <a:t>Authors have exclusive rights for their creations for a certain period of time so only the author could distribute his work and profit from it. </a:t>
            </a:r>
          </a:p>
          <a:p>
            <a:pPr>
              <a:buFont typeface="Arial" pitchFamily="34" charset="0"/>
              <a:buChar char="•"/>
            </a:pPr>
            <a:r>
              <a:rPr lang="en-AU" sz="2400" dirty="0" smtClean="0"/>
              <a:t>Authors are more inclined to produce more works if they got exclusive compensation.</a:t>
            </a:r>
            <a:r>
              <a:rPr lang="en-AU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4714876" y="1659989"/>
            <a:ext cx="392909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u="sng" dirty="0" smtClean="0"/>
              <a:t>Disadvantage</a:t>
            </a:r>
          </a:p>
          <a:p>
            <a:endParaRPr lang="en-AU" dirty="0"/>
          </a:p>
          <a:p>
            <a:pPr>
              <a:buFont typeface="Arial" pitchFamily="34" charset="0"/>
              <a:buChar char="•"/>
            </a:pPr>
            <a:r>
              <a:rPr lang="en-AU" sz="2400" dirty="0" smtClean="0"/>
              <a:t>Publish or download the work of others on the internet.</a:t>
            </a:r>
          </a:p>
          <a:p>
            <a:pPr>
              <a:buFont typeface="Arial" pitchFamily="34" charset="0"/>
              <a:buChar char="•"/>
            </a:pPr>
            <a:r>
              <a:rPr lang="en-AU" sz="2400" dirty="0" smtClean="0"/>
              <a:t>The use of small flash memory devices and CD/DVD burners to copy the works of others .</a:t>
            </a:r>
          </a:p>
          <a:p>
            <a:pPr>
              <a:buFont typeface="Arial" pitchFamily="34" charset="0"/>
              <a:buChar char="•"/>
            </a:pPr>
            <a:r>
              <a:rPr lang="en-AU" sz="2400" dirty="0" smtClean="0"/>
              <a:t>Publish and sell other people’s material.</a:t>
            </a:r>
          </a:p>
          <a:p>
            <a:endParaRPr lang="en-AU" sz="240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399032"/>
          </a:xfrm>
        </p:spPr>
        <p:txBody>
          <a:bodyPr/>
          <a:lstStyle/>
          <a:p>
            <a:r>
              <a:rPr lang="en-AU" dirty="0" smtClean="0"/>
              <a:t>Intellectual Property 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Here are some examples that may or may not be clearly covered by copyright law: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Should an individual be able to download contents of your website, modify it and then put it on the web again as their own?</a:t>
            </a:r>
          </a:p>
          <a:p>
            <a:r>
              <a:rPr lang="en-AU" dirty="0" smtClean="0"/>
              <a:t>Should a teacher have the right to print material from the web and distribute it to all the members of the class for teaching purpose? </a:t>
            </a:r>
          </a:p>
          <a:p>
            <a:r>
              <a:rPr lang="en-AU" dirty="0" smtClean="0"/>
              <a:t>Should students be able to post projects or essays they have written on the web, making it tempting for other students to download and submit as their own work?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More examples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Should someone be able to scan photographs or pages from a book, publish them to the web and allow others to download them/</a:t>
            </a:r>
          </a:p>
          <a:p>
            <a:r>
              <a:rPr lang="en-AU" dirty="0" smtClean="0"/>
              <a:t>Should someone be able to put the lyrics to a song on the web?</a:t>
            </a:r>
            <a:endParaRPr lang="en-A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Trademark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 trademark protects a companies logo and brand names. A controversy with trademarks relates to web addresses. </a:t>
            </a:r>
          </a:p>
          <a:p>
            <a:r>
              <a:rPr lang="en-AU" dirty="0" smtClean="0"/>
              <a:t>When creating a website, some people and smaller companies purposely acquire a web addresses that uses the exact trademarked name of their  competition or a very similar name.</a:t>
            </a:r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Plagiarism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Another form of infringements of intellectual property rights is plagiarism. The definition of plagiarism is; Plagiarism occurs when a students passes off as the students' own work, or copies without acknowledgement as to its authorship, the work of any other person.</a:t>
            </a:r>
          </a:p>
          <a:p>
            <a:r>
              <a:rPr lang="en-AU" dirty="0" smtClean="0"/>
              <a:t>Teachers and lecturers can check if work has been plagiarised by typing key sections into a search engines to find the original, or submitting the work to a special plagiarism checking site.</a:t>
            </a:r>
            <a:endParaRPr lang="en-A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Software Piracy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Software theft can take place in many forms, from someone physically stealing from the media that contains software, to illegally copy or burning CDs or DVDs, or to install a software to more than one computer when it is only licensed to one.</a:t>
            </a:r>
            <a:endParaRPr lang="en-A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114</TotalTime>
  <Words>547</Words>
  <Application>Microsoft Office PowerPoint</Application>
  <PresentationFormat>On-screen Show (4:3)</PresentationFormat>
  <Paragraphs>77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OWNERSHIP OF INFORMATION</vt:lpstr>
      <vt:lpstr>THE PURPOSE</vt:lpstr>
      <vt:lpstr>Intellectual Property Rights</vt:lpstr>
      <vt:lpstr>Intellectual Property </vt:lpstr>
      <vt:lpstr>Here are some examples that may or may not be clearly covered by copyright law: </vt:lpstr>
      <vt:lpstr>More examples</vt:lpstr>
      <vt:lpstr>Trademark</vt:lpstr>
      <vt:lpstr>Plagiarism</vt:lpstr>
      <vt:lpstr>Software Piracy</vt:lpstr>
      <vt:lpstr>Software Privacy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OWNERSHIP OF INFORMATION</dc:title>
  <dc:creator>user</dc:creator>
  <cp:lastModifiedBy>user</cp:lastModifiedBy>
  <cp:revision>15</cp:revision>
  <dcterms:created xsi:type="dcterms:W3CDTF">2009-05-20T23:39:21Z</dcterms:created>
  <dcterms:modified xsi:type="dcterms:W3CDTF">2009-05-25T02:09:16Z</dcterms:modified>
</cp:coreProperties>
</file>